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26"/>
  </p:notesMasterIdLst>
  <p:sldIdLst>
    <p:sldId id="276" r:id="rId5"/>
    <p:sldId id="333" r:id="rId6"/>
    <p:sldId id="275" r:id="rId7"/>
    <p:sldId id="345" r:id="rId8"/>
    <p:sldId id="346" r:id="rId9"/>
    <p:sldId id="347" r:id="rId10"/>
    <p:sldId id="354" r:id="rId11"/>
    <p:sldId id="348" r:id="rId12"/>
    <p:sldId id="314" r:id="rId13"/>
    <p:sldId id="355" r:id="rId14"/>
    <p:sldId id="356" r:id="rId15"/>
    <p:sldId id="357" r:id="rId16"/>
    <p:sldId id="358" r:id="rId17"/>
    <p:sldId id="283" r:id="rId18"/>
    <p:sldId id="308" r:id="rId19"/>
    <p:sldId id="349" r:id="rId20"/>
    <p:sldId id="284" r:id="rId21"/>
    <p:sldId id="324" r:id="rId22"/>
    <p:sldId id="353" r:id="rId23"/>
    <p:sldId id="352" r:id="rId24"/>
    <p:sldId id="270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, Junchao [BSE]" initials="HJ[" lastIdx="17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208"/>
    <a:srgbClr val="CF3A34"/>
    <a:srgbClr val="FDF731"/>
    <a:srgbClr val="F9680D"/>
    <a:srgbClr val="C83406"/>
    <a:srgbClr val="E4E5EA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269" y="96"/>
      </p:cViewPr>
      <p:guideLst>
        <p:guide orient="horz" pos="19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gs" Target="tags/tag120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44"/>
          <p:cNvSpPr/>
          <p:nvPr userDrawn="1">
            <p:custDataLst>
              <p:tags r:id="rId2"/>
            </p:custDataLst>
          </p:nvPr>
        </p:nvSpPr>
        <p:spPr>
          <a:xfrm>
            <a:off x="0" y="1653703"/>
            <a:ext cx="12192000" cy="305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PA_任意多边形 5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>
            <a:off x="8599210" y="5290741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等腰三角形 11"/>
          <p:cNvSpPr/>
          <p:nvPr userDrawn="1">
            <p:custDataLst>
              <p:tags r:id="rId4"/>
            </p:custDataLst>
          </p:nvPr>
        </p:nvSpPr>
        <p:spPr>
          <a:xfrm flipV="1">
            <a:off x="8977053" y="4704820"/>
            <a:ext cx="359294" cy="2066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783811" y="2460080"/>
            <a:ext cx="10624378" cy="914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</a:t>
            </a:r>
            <a:endParaRPr lang="zh-CN" altLang="en-US" dirty="0"/>
          </a:p>
        </p:txBody>
      </p:sp>
      <p:cxnSp>
        <p:nvCxnSpPr>
          <p:cNvPr id="13" name="PA_直接连接符 4"/>
          <p:cNvCxnSpPr/>
          <p:nvPr userDrawn="1">
            <p:custDataLst>
              <p:tags r:id="rId5"/>
            </p:custDataLst>
          </p:nvPr>
        </p:nvCxnSpPr>
        <p:spPr>
          <a:xfrm>
            <a:off x="2171700" y="3667440"/>
            <a:ext cx="2302833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52"/>
          <p:cNvCxnSpPr/>
          <p:nvPr userDrawn="1">
            <p:custDataLst>
              <p:tags r:id="rId6"/>
            </p:custDataLst>
          </p:nvPr>
        </p:nvCxnSpPr>
        <p:spPr>
          <a:xfrm>
            <a:off x="7646358" y="3667440"/>
            <a:ext cx="233743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51428" y="3483521"/>
            <a:ext cx="2962556" cy="46499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44"/>
          <p:cNvSpPr/>
          <p:nvPr userDrawn="1">
            <p:custDataLst>
              <p:tags r:id="rId2"/>
            </p:custDataLst>
          </p:nvPr>
        </p:nvSpPr>
        <p:spPr>
          <a:xfrm>
            <a:off x="0" y="1653703"/>
            <a:ext cx="12192000" cy="305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PA_任意多边形 5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>
            <a:off x="8599210" y="5290741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等腰三角形 11"/>
          <p:cNvSpPr/>
          <p:nvPr userDrawn="1">
            <p:custDataLst>
              <p:tags r:id="rId4"/>
            </p:custDataLst>
          </p:nvPr>
        </p:nvSpPr>
        <p:spPr>
          <a:xfrm flipV="1">
            <a:off x="8977053" y="4704820"/>
            <a:ext cx="359294" cy="2066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783811" y="2460080"/>
            <a:ext cx="10624378" cy="914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</a:t>
            </a:r>
            <a:endParaRPr lang="zh-CN" altLang="en-US" dirty="0"/>
          </a:p>
        </p:txBody>
      </p:sp>
      <p:cxnSp>
        <p:nvCxnSpPr>
          <p:cNvPr id="13" name="PA_直接连接符 4"/>
          <p:cNvCxnSpPr/>
          <p:nvPr userDrawn="1">
            <p:custDataLst>
              <p:tags r:id="rId5"/>
            </p:custDataLst>
          </p:nvPr>
        </p:nvCxnSpPr>
        <p:spPr>
          <a:xfrm>
            <a:off x="2171700" y="3667440"/>
            <a:ext cx="2302833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52"/>
          <p:cNvCxnSpPr/>
          <p:nvPr userDrawn="1">
            <p:custDataLst>
              <p:tags r:id="rId6"/>
            </p:custDataLst>
          </p:nvPr>
        </p:nvCxnSpPr>
        <p:spPr>
          <a:xfrm>
            <a:off x="7646358" y="3667440"/>
            <a:ext cx="233743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51428" y="3483521"/>
            <a:ext cx="2962556" cy="46499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51.xml"/><Relationship Id="rId10" Type="http://schemas.openxmlformats.org/officeDocument/2006/relationships/image" Target="../media/image19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59.xml"/><Relationship Id="rId12" Type="http://schemas.openxmlformats.org/officeDocument/2006/relationships/image" Target="../media/image21.png"/><Relationship Id="rId11" Type="http://schemas.openxmlformats.org/officeDocument/2006/relationships/tags" Target="../tags/tag58.xml"/><Relationship Id="rId10" Type="http://schemas.openxmlformats.org/officeDocument/2006/relationships/image" Target="../media/image20.png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64.xml"/><Relationship Id="rId7" Type="http://schemas.openxmlformats.org/officeDocument/2006/relationships/image" Target="../media/image5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5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70.xml"/><Relationship Id="rId7" Type="http://schemas.openxmlformats.org/officeDocument/2006/relationships/image" Target="../media/image5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72.xml"/><Relationship Id="rId11" Type="http://schemas.openxmlformats.org/officeDocument/2006/relationships/image" Target="../media/image24.png"/><Relationship Id="rId10" Type="http://schemas.openxmlformats.org/officeDocument/2006/relationships/tags" Target="../tags/tag71.xml"/><Relationship Id="rId1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image" Target="../media/image26.png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6.png"/><Relationship Id="rId2" Type="http://schemas.openxmlformats.org/officeDocument/2006/relationships/tags" Target="../tags/tag7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78.xml"/><Relationship Id="rId12" Type="http://schemas.openxmlformats.org/officeDocument/2006/relationships/image" Target="../media/image30.jpeg"/><Relationship Id="rId11" Type="http://schemas.openxmlformats.org/officeDocument/2006/relationships/image" Target="../media/image29.jpeg"/><Relationship Id="rId10" Type="http://schemas.openxmlformats.org/officeDocument/2006/relationships/image" Target="../media/image28.jpe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31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6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79.xml"/><Relationship Id="rId19" Type="http://schemas.openxmlformats.org/officeDocument/2006/relationships/tags" Target="../tags/tag89.xml"/><Relationship Id="rId18" Type="http://schemas.openxmlformats.org/officeDocument/2006/relationships/image" Target="../media/image35.png"/><Relationship Id="rId17" Type="http://schemas.openxmlformats.org/officeDocument/2006/relationships/tags" Target="../tags/tag88.xml"/><Relationship Id="rId16" Type="http://schemas.openxmlformats.org/officeDocument/2006/relationships/image" Target="../media/image34.png"/><Relationship Id="rId15" Type="http://schemas.openxmlformats.org/officeDocument/2006/relationships/tags" Target="../tags/tag87.xml"/><Relationship Id="rId14" Type="http://schemas.openxmlformats.org/officeDocument/2006/relationships/image" Target="../media/image33.png"/><Relationship Id="rId13" Type="http://schemas.openxmlformats.org/officeDocument/2006/relationships/tags" Target="../tags/tag86.xml"/><Relationship Id="rId12" Type="http://schemas.openxmlformats.org/officeDocument/2006/relationships/image" Target="../media/image32.png"/><Relationship Id="rId11" Type="http://schemas.openxmlformats.org/officeDocument/2006/relationships/tags" Target="../tags/tag85.xml"/><Relationship Id="rId10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6.png"/><Relationship Id="rId3" Type="http://schemas.openxmlformats.org/officeDocument/2006/relationships/tags" Target="../tags/tag91.xml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98.xml"/><Relationship Id="rId11" Type="http://schemas.openxmlformats.org/officeDocument/2006/relationships/image" Target="../media/image37.png"/><Relationship Id="rId10" Type="http://schemas.openxmlformats.org/officeDocument/2006/relationships/tags" Target="../tags/tag97.xml"/><Relationship Id="rId1" Type="http://schemas.openxmlformats.org/officeDocument/2006/relationships/tags" Target="../tags/tag9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6.png"/><Relationship Id="rId3" Type="http://schemas.openxmlformats.org/officeDocument/2006/relationships/tags" Target="../tags/tag100.xml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08.xml"/><Relationship Id="rId13" Type="http://schemas.openxmlformats.org/officeDocument/2006/relationships/image" Target="../media/image39.png"/><Relationship Id="rId12" Type="http://schemas.openxmlformats.org/officeDocument/2006/relationships/tags" Target="../tags/tag107.xml"/><Relationship Id="rId11" Type="http://schemas.openxmlformats.org/officeDocument/2006/relationships/image" Target="../media/image38.png"/><Relationship Id="rId10" Type="http://schemas.openxmlformats.org/officeDocument/2006/relationships/tags" Target="../tags/tag106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image" Target="../media/image6.png"/><Relationship Id="rId3" Type="http://schemas.openxmlformats.org/officeDocument/2006/relationships/tags" Target="../tags/tag110.xml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18.xml"/><Relationship Id="rId13" Type="http://schemas.openxmlformats.org/officeDocument/2006/relationships/image" Target="../media/image41.png"/><Relationship Id="rId12" Type="http://schemas.openxmlformats.org/officeDocument/2006/relationships/tags" Target="../tags/tag117.xml"/><Relationship Id="rId11" Type="http://schemas.openxmlformats.org/officeDocument/2006/relationships/image" Target="../media/image40.png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18.xml"/><Relationship Id="rId12" Type="http://schemas.openxmlformats.org/officeDocument/2006/relationships/image" Target="../media/image12.jpeg"/><Relationship Id="rId11" Type="http://schemas.openxmlformats.org/officeDocument/2006/relationships/image" Target="../media/image11.png"/><Relationship Id="rId10" Type="http://schemas.openxmlformats.org/officeDocument/2006/relationships/tags" Target="../tags/tag23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14.png"/><Relationship Id="rId10" Type="http://schemas.openxmlformats.org/officeDocument/2006/relationships/tags" Target="../tags/tag29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7.xml"/><Relationship Id="rId12" Type="http://schemas.openxmlformats.org/officeDocument/2006/relationships/image" Target="../media/image17.png"/><Relationship Id="rId11" Type="http://schemas.openxmlformats.org/officeDocument/2006/relationships/tags" Target="../tags/tag36.xml"/><Relationship Id="rId10" Type="http://schemas.openxmlformats.org/officeDocument/2006/relationships/image" Target="../media/image16.png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4.xml"/><Relationship Id="rId10" Type="http://schemas.openxmlformats.org/officeDocument/2006/relationships/image" Target="../media/image18.png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635"/>
            <a:ext cx="12191365" cy="5840095"/>
            <a:chOff x="1500" y="2218"/>
            <a:chExt cx="16199" cy="8896"/>
          </a:xfrm>
        </p:grpSpPr>
        <p:pic>
          <p:nvPicPr>
            <p:cNvPr id="3" name="图片 2" descr="5S6A8498-1(1)"/>
            <p:cNvPicPr>
              <a:picLocks noChangeAspect="1"/>
            </p:cNvPicPr>
            <p:nvPr/>
          </p:nvPicPr>
          <p:blipFill>
            <a:blip r:embed="rId1">
              <a:lum bright="6000" contrast="-30000"/>
            </a:blip>
            <a:srcRect t="9918" b="7744"/>
            <a:stretch>
              <a:fillRect/>
            </a:stretch>
          </p:blipFill>
          <p:spPr>
            <a:xfrm>
              <a:off x="1500" y="2218"/>
              <a:ext cx="16199" cy="889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500" y="2219"/>
              <a:ext cx="16199" cy="8895"/>
            </a:xfrm>
            <a:prstGeom prst="rect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文本框 34"/>
          <p:cNvSpPr txBox="1"/>
          <p:nvPr>
            <p:custDataLst>
              <p:tags r:id="rId2"/>
            </p:custDataLst>
          </p:nvPr>
        </p:nvSpPr>
        <p:spPr>
          <a:xfrm>
            <a:off x="4959985" y="2331085"/>
            <a:ext cx="7232015" cy="1231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b="1" kern="0" spc="200" dirty="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近期工作</a:t>
            </a:r>
            <a:r>
              <a:rPr lang="zh-CN" altLang="en-US" sz="4400" b="1" kern="0" spc="200" dirty="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</a:t>
            </a:r>
            <a:endParaRPr lang="zh-CN" altLang="en-US" sz="4400" b="1" kern="0" spc="200" dirty="0">
              <a:solidFill>
                <a:schemeClr val="bg2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PA_文本框 49"/>
          <p:cNvSpPr txBox="1"/>
          <p:nvPr>
            <p:custDataLst>
              <p:tags r:id="rId3"/>
            </p:custDataLst>
          </p:nvPr>
        </p:nvSpPr>
        <p:spPr>
          <a:xfrm>
            <a:off x="6330315" y="4224655"/>
            <a:ext cx="5146040" cy="4305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+mn-ea"/>
              </a:rPr>
              <a:t>学生：杨致远</a:t>
            </a: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              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导师：沈燕飞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 </a:t>
            </a:r>
            <a:endParaRPr lang="en-US" altLang="zh-CN" sz="2000" dirty="0">
              <a:solidFill>
                <a:srgbClr val="FFFFFF"/>
              </a:solidFill>
              <a:latin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37450" y="3750945"/>
            <a:ext cx="4739640" cy="0"/>
          </a:xfrm>
          <a:prstGeom prst="line">
            <a:avLst/>
          </a:prstGeom>
          <a:ln w="15875" cmpd="sng">
            <a:solidFill>
              <a:schemeClr val="bg1"/>
            </a:solidFill>
            <a:prstDash val="solid"/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043305" y="1112520"/>
            <a:ext cx="3763645" cy="3709670"/>
            <a:chOff x="528" y="2642"/>
            <a:chExt cx="6532" cy="6336"/>
          </a:xfrm>
        </p:grpSpPr>
        <p:pic>
          <p:nvPicPr>
            <p:cNvPr id="10" name="图片 9" descr="北京体育大学logo"/>
            <p:cNvPicPr>
              <a:picLocks noChangeAspect="1"/>
            </p:cNvPicPr>
            <p:nvPr/>
          </p:nvPicPr>
          <p:blipFill>
            <a:blip r:embed="rId4"/>
            <a:srcRect l="615" t="20479" r="71422" b="25438"/>
            <a:stretch>
              <a:fillRect/>
            </a:stretch>
          </p:blipFill>
          <p:spPr>
            <a:xfrm>
              <a:off x="576" y="2706"/>
              <a:ext cx="6484" cy="6272"/>
            </a:xfrm>
            <a:prstGeom prst="rect">
              <a:avLst/>
            </a:prstGeom>
            <a:noFill/>
            <a:effectLst/>
          </p:spPr>
        </p:pic>
        <p:pic>
          <p:nvPicPr>
            <p:cNvPr id="11" name="图片 10" descr="北京体育大学logo"/>
            <p:cNvPicPr>
              <a:picLocks noChangeAspect="1"/>
            </p:cNvPicPr>
            <p:nvPr/>
          </p:nvPicPr>
          <p:blipFill>
            <a:blip r:embed="rId4">
              <a:lum bright="100000"/>
            </a:blip>
            <a:srcRect l="615" t="20479" r="71422" b="25438"/>
            <a:stretch>
              <a:fillRect/>
            </a:stretch>
          </p:blipFill>
          <p:spPr>
            <a:xfrm>
              <a:off x="528" y="2642"/>
              <a:ext cx="6484" cy="6272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-18137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YOLOV2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（</a:t>
              </a:r>
              <a:r>
                <a:rPr lang="en-US" altLang="zh-CN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YOLO9000)</a:t>
              </a:r>
              <a:endParaRPr lang="en-US" altLang="zh-CN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6715" y="1403985"/>
            <a:ext cx="5709285" cy="4595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YOLOv2又叫YOLO9000，其能检测超过9000种类别的物体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。对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的改进有一下几个方面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dirty="0"/>
          </a:p>
          <a:p>
            <a:pPr marL="342900" indent="-342900">
              <a:buAutoNum type="arabicPeriod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Batch Normalization（批量归一化）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，有助于解决反向传播过程中的梯度消失和梯度爆炸问题，mAP提升2.4%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使用高分辨率图像分类器，mAP提升了3.7%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网络结构方面去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掉了v1中的全连接层，改用全局平均池化，去掉v1中最后一个池化层，增加特征的分辨率。共19个卷积层，5个最大池化层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聚类提取先验框。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根据数据集中的框进行k-means聚类来选择锚的个数和形状。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特征融合。因为，最后一层感受野太大，小目标可能丢失，所以需要特征融合。把大的感受野拆分，然后拼接。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612255" y="888365"/>
            <a:ext cx="4145280" cy="511111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278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提取先验框和坐标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预测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3375" y="1479550"/>
            <a:ext cx="11411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先验框：根据数据集中的框进行k-means聚类来选择锚的个数和形状（</a:t>
            </a:r>
            <a:r>
              <a:rPr lang="en-US" altLang="zh-CN"/>
              <a:t>K=5</a:t>
            </a:r>
            <a:r>
              <a:rPr lang="zh-CN" altLang="en-US"/>
              <a:t>）。</a:t>
            </a:r>
            <a:r>
              <a:rPr lang="en-US" altLang="zh-CN"/>
              <a:t>d=1-IOU</a:t>
            </a:r>
            <a:r>
              <a:rPr lang="zh-CN" altLang="en-US"/>
              <a:t>，虽然k值越大，平均IOU越高，但这也意味着我们需要在每个网格单元中使用更多的检测器，并使模型运行速度变慢，所以这种选择</a:t>
            </a:r>
            <a:r>
              <a:rPr lang="en-US" altLang="zh-CN"/>
              <a:t>K=5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坐标预测：采用预测中心点相对于对于单元格左上角位置的偏移，增加模型稳定性。（在训练开始可能偏差较大）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9350" y="2785110"/>
            <a:ext cx="3827145" cy="37776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03875" y="2810510"/>
            <a:ext cx="4721225" cy="35820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2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4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YOLOV3</a:t>
              </a:r>
              <a:endParaRPr lang="en-US" altLang="zh-CN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7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8625" y="1921510"/>
            <a:ext cx="46736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YOLOV3</a:t>
            </a:r>
            <a:r>
              <a:rPr lang="zh-CN" altLang="en-US"/>
              <a:t>对</a:t>
            </a:r>
            <a:r>
              <a:rPr lang="en-US" altLang="zh-CN"/>
              <a:t>YOLOV2</a:t>
            </a:r>
            <a:r>
              <a:rPr lang="zh-CN" altLang="en-US"/>
              <a:t>进一步改进，提高了速度和精度。改进从以下几个</a:t>
            </a:r>
            <a:r>
              <a:rPr lang="zh-CN" altLang="en-US"/>
              <a:t>方面。</a:t>
            </a:r>
            <a:endParaRPr lang="zh-CN" altLang="en-US"/>
          </a:p>
          <a:p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先验框更丰富，3中scale，每种3个规格，一共9种。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特征更细致，融入多持续特征图信息。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改进网络结构，适合小目标检测。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Softmax不适用于多标签分类，使用二原交叉熵损失来进行类别预测多标签任务。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2210" y="1231265"/>
            <a:ext cx="4297045" cy="474916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2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4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多尺度先验框和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预测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7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5175" y="1938020"/>
            <a:ext cx="433705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3个尺度</a:t>
            </a:r>
            <a:r>
              <a:rPr lang="zh-CN" altLang="en-US">
                <a:sym typeface="+mn-ea"/>
              </a:rPr>
              <a:t>特征图，每种3个规格，一共9种。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个尺度和先验框大小分别为</a:t>
            </a:r>
            <a:r>
              <a:rPr lang="en-US" altLang="zh-CN">
                <a:sym typeface="+mn-ea"/>
              </a:rPr>
              <a:t>13</a:t>
            </a:r>
            <a:r>
              <a:rPr lang="zh-CN" altLang="en-US">
                <a:sym typeface="+mn-ea"/>
              </a:rPr>
              <a:t>（116×90、156×198、373×326）、</a:t>
            </a:r>
            <a:r>
              <a:rPr lang="en-US" altLang="zh-CN">
                <a:sym typeface="+mn-ea"/>
              </a:rPr>
              <a:t>26</a:t>
            </a:r>
            <a:r>
              <a:rPr lang="zh-CN" altLang="en-US">
                <a:sym typeface="+mn-ea"/>
              </a:rPr>
              <a:t>（30x61、62×45、59×119）、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（10×13、16×30、33×23）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50865" y="767715"/>
            <a:ext cx="6299835" cy="2498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94070" y="3317875"/>
            <a:ext cx="5715000" cy="2705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890" y="4083050"/>
            <a:ext cx="4520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先预测出</a:t>
            </a:r>
            <a:r>
              <a:rPr lang="en-US" altLang="zh-CN"/>
              <a:t>13</a:t>
            </a:r>
            <a:r>
              <a:rPr lang="zh-CN" altLang="en-US"/>
              <a:t>的特征图，然后上采样与</a:t>
            </a:r>
            <a:r>
              <a:rPr lang="en-US" altLang="zh-CN"/>
              <a:t>26</a:t>
            </a:r>
            <a:r>
              <a:rPr lang="zh-CN" altLang="en-US"/>
              <a:t>的融合得到新的特征图，继续上采样与</a:t>
            </a:r>
            <a:r>
              <a:rPr lang="en-US" altLang="zh-CN"/>
              <a:t>52</a:t>
            </a:r>
            <a:r>
              <a:rPr lang="zh-CN" altLang="en-US"/>
              <a:t>的特征图</a:t>
            </a:r>
            <a:r>
              <a:rPr lang="zh-CN" altLang="en-US"/>
              <a:t>融合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595120"/>
            <a:ext cx="12192000" cy="395922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C:\Users\21202\Desktop\_E8P1121.jpg_E8P1121"/>
          <p:cNvPicPr>
            <a:picLocks noChangeAspect="1"/>
          </p:cNvPicPr>
          <p:nvPr/>
        </p:nvPicPr>
        <p:blipFill>
          <a:blip r:embed="rId1">
            <a:lum bright="-6000" contrast="6000"/>
          </a:blip>
          <a:srcRect/>
          <a:stretch>
            <a:fillRect/>
          </a:stretch>
        </p:blipFill>
        <p:spPr>
          <a:xfrm>
            <a:off x="1202055" y="1113790"/>
            <a:ext cx="7282180" cy="46920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12850" y="1114425"/>
            <a:ext cx="7282815" cy="4692015"/>
          </a:xfrm>
          <a:prstGeom prst="rect">
            <a:avLst/>
          </a:prstGeom>
          <a:solidFill>
            <a:srgbClr val="B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919095" y="3044825"/>
            <a:ext cx="5145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kern="2000">
                <a:solidFill>
                  <a:schemeClr val="bg1"/>
                </a:solidFill>
                <a:uFillTx/>
              </a:rPr>
              <a:t>Mosaic 数据增强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781810" y="2299335"/>
            <a:ext cx="9422765" cy="2437130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347325" y="3114040"/>
            <a:ext cx="1282700" cy="922020"/>
            <a:chOff x="14914" y="3367"/>
            <a:chExt cx="2020" cy="1452"/>
          </a:xfrm>
        </p:grpSpPr>
        <p:sp>
          <p:nvSpPr>
            <p:cNvPr id="6" name="对角圆角矩形 5"/>
            <p:cNvSpPr/>
            <p:nvPr/>
          </p:nvSpPr>
          <p:spPr>
            <a:xfrm>
              <a:off x="14914" y="3367"/>
              <a:ext cx="2003" cy="143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148" y="3367"/>
              <a:ext cx="178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1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2"/>
            </p:custDataLst>
          </p:nvPr>
        </p:nvSpPr>
        <p:spPr>
          <a:xfrm>
            <a:off x="1094694" y="648970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Mosaic 数据增强</a:t>
            </a:r>
            <a:endParaRPr lang="zh-CN" altLang="en-US" sz="28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9" y="716333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5"/>
              </p:custDataLst>
            </p:nvPr>
          </p:nvSpPr>
          <p:spPr>
            <a:xfrm>
              <a:off x="7802" y="103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03" y="197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8215" y="178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</a:rPr>
                <a:t>第三部分 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3720" y="1362075"/>
            <a:ext cx="10647680" cy="1486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Yolo-V4、Yolo-V5</a:t>
            </a:r>
            <a:r>
              <a:rPr lang="zh-CN" altLang="en-US"/>
              <a:t>中，都有一个很重要的技巧，就是Mosaic数据增强，这种数据增强方式简单来说就是把4张图片，通过随机缩放、随机裁减、随机排布的方式进行拼接。Mosaic有如下优点：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丰富数据集</a:t>
            </a:r>
            <a:r>
              <a:rPr lang="zh-CN" altLang="en-US"/>
              <a:t>：随机使用4张图片，随机缩放，再随机分布进行拼接，大大丰富了检测数据集，特别是随机缩放增加了很多小目标，让网络的鲁棒性更好</a:t>
            </a:r>
            <a:r>
              <a:rPr lang="en-US" altLang="zh-CN"/>
              <a:t>.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减少GPU显存</a:t>
            </a:r>
            <a:r>
              <a:rPr lang="zh-CN" altLang="en-US"/>
              <a:t>：直接计算4张图片的数据，使得Mini-batch大小并不需要很大就可以达到比较好的效果。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90815" y="2961005"/>
            <a:ext cx="3452495" cy="345249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6365" y="2961005"/>
            <a:ext cx="5885180" cy="3422650"/>
            <a:chOff x="199" y="4663"/>
            <a:chExt cx="9268" cy="5390"/>
          </a:xfrm>
        </p:grpSpPr>
        <p:pic>
          <p:nvPicPr>
            <p:cNvPr id="12" name="图片 11" descr="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" y="4663"/>
              <a:ext cx="4483" cy="2523"/>
            </a:xfrm>
            <a:prstGeom prst="rect">
              <a:avLst/>
            </a:prstGeom>
            <a:ln w="28575" cmpd="sng">
              <a:noFill/>
              <a:prstDash val="solid"/>
            </a:ln>
          </p:spPr>
        </p:pic>
        <p:pic>
          <p:nvPicPr>
            <p:cNvPr id="13" name="图片 12" descr="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12" y="4663"/>
              <a:ext cx="4555" cy="2523"/>
            </a:xfrm>
            <a:prstGeom prst="rect">
              <a:avLst/>
            </a:prstGeom>
            <a:ln w="28575" cmpd="sng">
              <a:noFill/>
              <a:prstDash val="solid"/>
            </a:ln>
          </p:spPr>
        </p:pic>
        <p:pic>
          <p:nvPicPr>
            <p:cNvPr id="14" name="图片 13" descr="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" y="7502"/>
              <a:ext cx="4533" cy="2551"/>
            </a:xfrm>
            <a:prstGeom prst="rect">
              <a:avLst/>
            </a:prstGeom>
            <a:ln w="28575" cmpd="sng">
              <a:noFill/>
              <a:prstDash val="solid"/>
            </a:ln>
          </p:spPr>
        </p:pic>
        <p:pic>
          <p:nvPicPr>
            <p:cNvPr id="15" name="图片 14" descr="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11" y="7502"/>
              <a:ext cx="4534" cy="2551"/>
            </a:xfrm>
            <a:prstGeom prst="rect">
              <a:avLst/>
            </a:prstGeom>
            <a:ln w="28575" cmpd="sng">
              <a:noFill/>
              <a:prstDash val="solid"/>
            </a:ln>
          </p:spPr>
        </p:pic>
      </p:grpSp>
      <p:cxnSp>
        <p:nvCxnSpPr>
          <p:cNvPr id="17" name="直接箭头连接符 16"/>
          <p:cNvCxnSpPr/>
          <p:nvPr/>
        </p:nvCxnSpPr>
        <p:spPr>
          <a:xfrm flipV="1">
            <a:off x="6189980" y="4649470"/>
            <a:ext cx="1487805" cy="1397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1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2"/>
            </p:custDataLst>
          </p:nvPr>
        </p:nvSpPr>
        <p:spPr>
          <a:xfrm>
            <a:off x="1094694" y="648970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Mosaic </a:t>
            </a: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endParaRPr lang="zh-CN" altLang="en-US" sz="28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9" y="716333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5"/>
              </p:custDataLst>
            </p:nvPr>
          </p:nvSpPr>
          <p:spPr>
            <a:xfrm>
              <a:off x="7802" y="103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03" y="197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8215" y="178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</a:rPr>
                <a:t>第三部分 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3720" y="1345565"/>
            <a:ext cx="10647680" cy="692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选择四张图，取其部分拼入该图，如下图所示，四种颜色代表四张样本图，超出的部分将被舍弃，然后将四张图片</a:t>
            </a:r>
            <a:r>
              <a:rPr lang="zh-CN" altLang="en-US"/>
              <a:t>拼接。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9075" y="3719195"/>
            <a:ext cx="3208020" cy="22326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48700" y="3829050"/>
            <a:ext cx="1849120" cy="184912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 rot="0">
            <a:off x="3822700" y="2564765"/>
            <a:ext cx="4017010" cy="3952875"/>
            <a:chOff x="6078" y="3287"/>
            <a:chExt cx="7618" cy="7255"/>
          </a:xfrm>
        </p:grpSpPr>
        <p:pic>
          <p:nvPicPr>
            <p:cNvPr id="18" name="图片 1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079" y="3287"/>
              <a:ext cx="3504" cy="34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0246" y="3300"/>
              <a:ext cx="3450" cy="344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078" y="7039"/>
              <a:ext cx="3503" cy="350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0247" y="7018"/>
              <a:ext cx="3449" cy="3504"/>
            </a:xfrm>
            <a:prstGeom prst="rect">
              <a:avLst/>
            </a:prstGeom>
          </p:spPr>
        </p:pic>
      </p:grpSp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-17145" y="714375"/>
            <a:ext cx="12209145" cy="5030470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72735" y="1435735"/>
            <a:ext cx="6819265" cy="4345940"/>
            <a:chOff x="8333" y="2203"/>
            <a:chExt cx="10739" cy="6844"/>
          </a:xfrm>
        </p:grpSpPr>
        <p:pic>
          <p:nvPicPr>
            <p:cNvPr id="56" name="图片 55" descr="C:\Users\21202\Desktop\_E8P9657.jpg_E8P9657"/>
            <p:cNvPicPr>
              <a:picLocks noChangeAspect="1"/>
            </p:cNvPicPr>
            <p:nvPr/>
          </p:nvPicPr>
          <p:blipFill>
            <a:blip r:embed="rId1">
              <a:lum contrast="6000"/>
            </a:blip>
            <a:srcRect/>
            <a:stretch>
              <a:fillRect/>
            </a:stretch>
          </p:blipFill>
          <p:spPr>
            <a:xfrm>
              <a:off x="8333" y="2203"/>
              <a:ext cx="10721" cy="6844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8351" y="2204"/>
              <a:ext cx="10721" cy="6785"/>
            </a:xfrm>
            <a:prstGeom prst="rect">
              <a:avLst/>
            </a:prstGeom>
            <a:solidFill>
              <a:srgbClr val="B0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6943725" y="2992755"/>
            <a:ext cx="3348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kern="2000">
                <a:solidFill>
                  <a:schemeClr val="bg1"/>
                </a:solidFill>
                <a:uFillTx/>
              </a:rPr>
              <a:t>卡尔曼</a:t>
            </a:r>
            <a:r>
              <a:rPr lang="zh-CN" altLang="en-US" sz="4800" b="1" kern="2000">
                <a:solidFill>
                  <a:schemeClr val="bg1"/>
                </a:solidFill>
                <a:uFillTx/>
              </a:rPr>
              <a:t>滤波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90110" y="1049655"/>
            <a:ext cx="6907530" cy="387921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角圆角矩形 2"/>
          <p:cNvSpPr/>
          <p:nvPr/>
        </p:nvSpPr>
        <p:spPr>
          <a:xfrm>
            <a:off x="3675380" y="3608070"/>
            <a:ext cx="1271905" cy="957580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2540" y="3636645"/>
            <a:ext cx="1033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lang="en-US" altLang="zh-CN" sz="5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1364400" y="737998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卡尔曼</a:t>
            </a:r>
            <a:r>
              <a: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滤波</a:t>
            </a:r>
            <a:endParaRPr lang="zh-CN" altLang="en-US" sz="2800" b="1" spc="3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3" y="816522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1647" y="104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第一部分 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312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103" y="182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第四部分</a:t>
              </a:r>
              <a:r>
                <a:rPr lang="en-US" altLang="zh-CN" b="1">
                  <a:solidFill>
                    <a:schemeClr val="lt1"/>
                  </a:solidFill>
                </a:rPr>
                <a:t>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8215" y="193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595" y="2412365"/>
            <a:ext cx="6510020" cy="4055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有个机器人，要跟踪预测的机器人的位置和速度。如果p表示位置，v表示速度。令X = [p,v]，用X表示机器人的位置和速度，称X为机器人的状态。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问题就可以描述为：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由机器人在k-1时刻的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X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计算出机器人在 k时刻的X。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有两个传感器可以用：机器人轮子转动情况的传感器和GPS传感器。通过轮子转动情况，我们可以计算出机器人的位置和速度X0。通过GPS我们也可以得到一个位置和速度X1。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得到的X0和X1相等，就能够确定机器人的X。但是大部分情况，通过不同传感器，得到的两个值是不相等的。如果两个值不相等，机器人的位置应该是多少？实际上是他们两个值的加权平均值，那么要加权的话，权重如何确定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卡尔曼滤波就是解决的这个问题。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3915" y="1490345"/>
            <a:ext cx="96666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卡尔曼滤波（Kalman filtering）一种利用</a:t>
            </a:r>
            <a:r>
              <a:rPr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线性系统状态方程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，通过系统输入输出观测数据，对系统状态进行最优估计的算法。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95845" y="2878455"/>
            <a:ext cx="4315460" cy="24434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1364400" y="737998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卡尔曼滤波</a:t>
            </a:r>
            <a:r>
              <a: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五公式</a:t>
            </a:r>
            <a:endParaRPr lang="zh-CN" altLang="en-US" sz="2800" b="1" spc="3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3" y="816522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1647" y="104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第一部分 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312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103" y="182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第四部分</a:t>
              </a:r>
              <a:r>
                <a:rPr lang="en-US" altLang="zh-CN" b="1">
                  <a:solidFill>
                    <a:schemeClr val="lt1"/>
                  </a:solidFill>
                </a:rPr>
                <a:t>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8215" y="193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1675" y="1538605"/>
            <a:ext cx="5035550" cy="48050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51015" y="963930"/>
            <a:ext cx="2800985" cy="566610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P6A8192"/>
          <p:cNvPicPr>
            <a:picLocks noChangeAspect="1"/>
          </p:cNvPicPr>
          <p:nvPr/>
        </p:nvPicPr>
        <p:blipFill>
          <a:blip r:embed="rId1"/>
          <a:srcRect t="51958" b="5794"/>
          <a:stretch>
            <a:fillRect/>
          </a:stretch>
        </p:blipFill>
        <p:spPr>
          <a:xfrm>
            <a:off x="0" y="0"/>
            <a:ext cx="12222480" cy="38169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" y="0"/>
            <a:ext cx="12221845" cy="3820160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04615" y="929501"/>
            <a:ext cx="2646878" cy="1569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</a:rPr>
              <a:t>目</a:t>
            </a:r>
            <a:r>
              <a:rPr lang="en-US" altLang="zh-CN" sz="8800" b="1" dirty="0">
                <a:solidFill>
                  <a:schemeClr val="bg1"/>
                </a:solidFill>
              </a:rPr>
              <a:t> </a:t>
            </a:r>
            <a:r>
              <a:rPr lang="zh-CN" altLang="en-US" sz="8800" b="1" dirty="0">
                <a:solidFill>
                  <a:schemeClr val="bg1"/>
                </a:solidFill>
              </a:rPr>
              <a:t>录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34088" y="2375939"/>
            <a:ext cx="2723823" cy="64633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CONTENTS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2589" y="509285"/>
            <a:ext cx="10836311" cy="318641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54974" y="4193301"/>
            <a:ext cx="1278895" cy="783773"/>
            <a:chOff x="1180310" y="3515329"/>
            <a:chExt cx="1255509" cy="769441"/>
          </a:xfrm>
        </p:grpSpPr>
        <p:sp>
          <p:nvSpPr>
            <p:cNvPr id="17" name="矩形 16"/>
            <p:cNvSpPr/>
            <p:nvPr/>
          </p:nvSpPr>
          <p:spPr>
            <a:xfrm>
              <a:off x="1180310" y="351532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01543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01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80596" y="4243645"/>
            <a:ext cx="90281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2136" y="5447894"/>
            <a:ext cx="1278895" cy="785778"/>
            <a:chOff x="3972269" y="3513361"/>
            <a:chExt cx="1255509" cy="771409"/>
          </a:xfrm>
        </p:grpSpPr>
        <p:sp>
          <p:nvSpPr>
            <p:cNvPr id="19" name="文本框 18"/>
            <p:cNvSpPr txBox="1"/>
            <p:nvPr/>
          </p:nvSpPr>
          <p:spPr>
            <a:xfrm>
              <a:off x="4193502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03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72269" y="3513361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709013" y="5503882"/>
            <a:ext cx="2016910" cy="5329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云台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跟踪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11320" y="4184909"/>
            <a:ext cx="1278895" cy="785749"/>
            <a:chOff x="6704597" y="3513389"/>
            <a:chExt cx="1255509" cy="771381"/>
          </a:xfrm>
        </p:grpSpPr>
        <p:sp>
          <p:nvSpPr>
            <p:cNvPr id="20" name="文本框 19"/>
            <p:cNvSpPr txBox="1"/>
            <p:nvPr/>
          </p:nvSpPr>
          <p:spPr>
            <a:xfrm>
              <a:off x="6925830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02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04597" y="351338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766361" y="4244858"/>
            <a:ext cx="2382671" cy="5329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YOLOV1-YOLOV3</a:t>
            </a:r>
            <a:endParaRPr lang="en-US" altLang="zh-CN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227247" y="5447894"/>
            <a:ext cx="1278895" cy="783773"/>
            <a:chOff x="9582009" y="3515329"/>
            <a:chExt cx="1255509" cy="769441"/>
          </a:xfrm>
        </p:grpSpPr>
        <p:sp>
          <p:nvSpPr>
            <p:cNvPr id="16" name="文本框 15"/>
            <p:cNvSpPr txBox="1"/>
            <p:nvPr/>
          </p:nvSpPr>
          <p:spPr>
            <a:xfrm>
              <a:off x="9803242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04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582009" y="351532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766294" y="5522285"/>
            <a:ext cx="1919138" cy="53298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+mn-ea"/>
              </a:rPr>
              <a:t>问题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538995" y="4193301"/>
            <a:ext cx="3072139" cy="65717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+mn-ea"/>
              </a:rPr>
              <a:t>YOLOV8</a:t>
            </a:r>
            <a:endParaRPr lang="en-US" altLang="zh-CN" sz="2800" b="1" dirty="0" smtClean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1364400" y="737998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800" b="1" spc="3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3" y="816522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1647" y="104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第一部分 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312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103" y="182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第四部分</a:t>
              </a:r>
              <a:r>
                <a:rPr lang="en-US" altLang="zh-CN" b="1">
                  <a:solidFill>
                    <a:schemeClr val="lt1"/>
                  </a:solidFill>
                </a:rPr>
                <a:t>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8215" y="193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31875" y="1507490"/>
            <a:ext cx="4502785" cy="5234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96000" y="1633220"/>
            <a:ext cx="5487035" cy="427291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S6A2225-HD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6000"/>
          </a:blip>
          <a:srcRect t="7165" b="8139"/>
          <a:stretch>
            <a:fillRect/>
          </a:stretch>
        </p:blipFill>
        <p:spPr>
          <a:xfrm flipH="1">
            <a:off x="635" y="772160"/>
            <a:ext cx="12191365" cy="50939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84860"/>
            <a:ext cx="12193270" cy="5093335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762635"/>
            <a:ext cx="12193270" cy="5093335"/>
          </a:xfrm>
          <a:prstGeom prst="rect">
            <a:avLst/>
          </a:prstGeom>
          <a:solidFill>
            <a:schemeClr val="tx2">
              <a:lumMod val="1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270" y="2029460"/>
            <a:ext cx="12193270" cy="2799715"/>
          </a:xfrm>
          <a:prstGeom prst="rect">
            <a:avLst/>
          </a:prstGeom>
          <a:solidFill>
            <a:srgbClr val="F9680D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>
            <a:off x="6675120" y="664210"/>
            <a:ext cx="4523740" cy="5335270"/>
          </a:xfrm>
          <a:prstGeom prst="flowChartInputOutput">
            <a:avLst/>
          </a:prstGeom>
          <a:solidFill>
            <a:srgbClr val="CF3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43095" y="2801620"/>
            <a:ext cx="5132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谢谢观看！</a:t>
            </a:r>
            <a:endParaRPr lang="zh-CN" altLang="en-US" sz="6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240915" y="2525395"/>
            <a:ext cx="1605280" cy="1582420"/>
            <a:chOff x="528" y="2642"/>
            <a:chExt cx="6532" cy="6336"/>
          </a:xfrm>
        </p:grpSpPr>
        <p:pic>
          <p:nvPicPr>
            <p:cNvPr id="10" name="图片 9" descr="北京体育大学logo"/>
            <p:cNvPicPr>
              <a:picLocks noChangeAspect="1"/>
            </p:cNvPicPr>
            <p:nvPr/>
          </p:nvPicPr>
          <p:blipFill>
            <a:blip r:embed="rId3"/>
            <a:srcRect l="615" t="20479" r="71422" b="25438"/>
            <a:stretch>
              <a:fillRect/>
            </a:stretch>
          </p:blipFill>
          <p:spPr>
            <a:xfrm>
              <a:off x="576" y="2706"/>
              <a:ext cx="6484" cy="6272"/>
            </a:xfrm>
            <a:prstGeom prst="rect">
              <a:avLst/>
            </a:prstGeom>
            <a:noFill/>
            <a:effectLst/>
          </p:spPr>
        </p:pic>
        <p:pic>
          <p:nvPicPr>
            <p:cNvPr id="11" name="图片 10" descr="北京体育大学logo"/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rcRect l="615" t="20479" r="71422" b="25438"/>
            <a:stretch>
              <a:fillRect/>
            </a:stretch>
          </p:blipFill>
          <p:spPr>
            <a:xfrm>
              <a:off x="528" y="2642"/>
              <a:ext cx="6484" cy="6272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503680"/>
            <a:ext cx="12192000" cy="416877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3975100" y="1181735"/>
            <a:ext cx="7792085" cy="4491355"/>
            <a:chOff x="6260" y="2386"/>
            <a:chExt cx="12273" cy="6566"/>
          </a:xfrm>
        </p:grpSpPr>
        <p:pic>
          <p:nvPicPr>
            <p:cNvPr id="56" name="图片 55" descr="C:/Users/21202/AppData/Local/Temp/picturecompress_20220429192136/output_1.jpgoutput_1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rcRect b="19761"/>
            <a:stretch>
              <a:fillRect/>
            </a:stretch>
          </p:blipFill>
          <p:spPr>
            <a:xfrm>
              <a:off x="6260" y="2386"/>
              <a:ext cx="12273" cy="6566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6261" y="2386"/>
              <a:ext cx="12272" cy="6566"/>
            </a:xfrm>
            <a:prstGeom prst="rect">
              <a:avLst/>
            </a:prstGeom>
            <a:solidFill>
              <a:srgbClr val="B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6967220" y="3525520"/>
            <a:ext cx="3348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kern="2000">
                <a:solidFill>
                  <a:schemeClr val="bg1"/>
                </a:solidFill>
                <a:uFillTx/>
              </a:rPr>
              <a:t>YOLOV8</a:t>
            </a:r>
            <a:endParaRPr lang="en-US" altLang="zh-CN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173605" y="1974850"/>
            <a:ext cx="8984615" cy="337121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1931670" y="2793365"/>
            <a:ext cx="1271905" cy="1031240"/>
            <a:chOff x="3150" y="4651"/>
            <a:chExt cx="2003" cy="1624"/>
          </a:xfrm>
        </p:grpSpPr>
        <p:sp>
          <p:nvSpPr>
            <p:cNvPr id="62" name="对角圆角矩形 61"/>
            <p:cNvSpPr/>
            <p:nvPr/>
          </p:nvSpPr>
          <p:spPr>
            <a:xfrm>
              <a:off x="3150" y="4651"/>
              <a:ext cx="2003" cy="159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6" y="4652"/>
              <a:ext cx="1787" cy="1623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64" name="图片 63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安装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0806430" cy="856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安装可以通过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pip install ultralytics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可以做检测、分割、姿势估计、分类和跟踪（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BOT-SORT)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510" y="2714625"/>
            <a:ext cx="4911725" cy="3273425"/>
          </a:xfrm>
          <a:prstGeom prst="rect">
            <a:avLst/>
          </a:prstGeom>
        </p:spPr>
      </p:pic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0" y="2714625"/>
            <a:ext cx="4928870" cy="328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测试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080643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可以直接使用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命令来控制。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3735" y="2013585"/>
            <a:ext cx="6957060" cy="10439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405" y="4648200"/>
            <a:ext cx="5593080" cy="288925"/>
          </a:xfrm>
          <a:prstGeom prst="rect">
            <a:avLst/>
          </a:prstGeom>
        </p:spPr>
      </p:pic>
      <p:pic>
        <p:nvPicPr>
          <p:cNvPr id="15" name="图片 14" descr="qdn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3100" y="3155950"/>
            <a:ext cx="4339590" cy="3072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训练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080643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可以直接使用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命令来控制训练（只对检测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训练）。图片标注和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相同。使用第二个命令对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与训练模型进行训练，将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yaml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换成自己的数据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0540" y="2520950"/>
            <a:ext cx="7307580" cy="15011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5480" y="4497705"/>
            <a:ext cx="5036820" cy="167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230630"/>
            <a:ext cx="12191365" cy="442150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C:\Users\21202\Desktop\_P6A5098.jpg_P6A5098"/>
          <p:cNvPicPr>
            <a:picLocks noChangeAspect="1"/>
          </p:cNvPicPr>
          <p:nvPr/>
        </p:nvPicPr>
        <p:blipFill>
          <a:blip r:embed="rId1">
            <a:lum bright="6000" contrast="12000"/>
          </a:blip>
          <a:srcRect/>
          <a:stretch>
            <a:fillRect/>
          </a:stretch>
        </p:blipFill>
        <p:spPr>
          <a:xfrm>
            <a:off x="0" y="1229995"/>
            <a:ext cx="6922770" cy="442214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1229995"/>
            <a:ext cx="6922770" cy="442214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695450" y="3207385"/>
            <a:ext cx="4997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kern="2000">
                <a:solidFill>
                  <a:schemeClr val="bg1"/>
                </a:solidFill>
                <a:uFillTx/>
              </a:rPr>
              <a:t>YOLOV1-YOLOV3</a:t>
            </a:r>
            <a:endParaRPr lang="en-US" altLang="zh-CN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6200" y="1792605"/>
            <a:ext cx="7460615" cy="344868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420735" y="3702685"/>
            <a:ext cx="1271270" cy="1014730"/>
            <a:chOff x="12770" y="7817"/>
            <a:chExt cx="2002" cy="1598"/>
          </a:xfrm>
        </p:grpSpPr>
        <p:sp>
          <p:nvSpPr>
            <p:cNvPr id="3" name="对角圆角矩形 2"/>
            <p:cNvSpPr/>
            <p:nvPr/>
          </p:nvSpPr>
          <p:spPr>
            <a:xfrm>
              <a:off x="12770" y="7817"/>
              <a:ext cx="2003" cy="159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950" y="7854"/>
              <a:ext cx="178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-18137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YOLOV1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基本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思想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8028" y="1403985"/>
            <a:ext cx="10822917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YOLOV1</a:t>
            </a:r>
            <a:r>
              <a:rPr lang="zh-CN" altLang="en-US" dirty="0"/>
              <a:t>基本思想是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给一个输入图像，首先将图像划分成7*7的网格</a:t>
            </a:r>
            <a:r>
              <a:rPr lang="zh-CN" altLang="en-US" dirty="0" smtClean="0"/>
              <a:t>，</a:t>
            </a:r>
            <a:r>
              <a:rPr lang="en-US" altLang="zh-CN" dirty="0" smtClean="0"/>
              <a:t>以每一个格子为中心点去预测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对于每个网格，我们都预测2个边框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根据上一步可以预测出7*7*2个目标窗口，然后根据阈值去除可能性比较低的目标窗口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对</a:t>
            </a:r>
            <a:r>
              <a:rPr lang="en-US" altLang="zh-CN" dirty="0" smtClean="0"/>
              <a:t>IOU</a:t>
            </a:r>
            <a:r>
              <a:rPr lang="zh-CN" altLang="en-US" dirty="0" smtClean="0"/>
              <a:t>大的候选框进行微调（回归任务）</a:t>
            </a:r>
            <a:endParaRPr lang="zh-CN" altLang="en-US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NMS去除冗余窗口</a:t>
            </a:r>
            <a:r>
              <a:rPr lang="zh-CN" altLang="en-US" dirty="0" smtClean="0"/>
              <a:t>，</a:t>
            </a:r>
            <a:r>
              <a:rPr lang="en-US" altLang="zh-CN" dirty="0" smtClean="0"/>
              <a:t>得到最终方框和置信度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51230" y="3560445"/>
            <a:ext cx="4899660" cy="2910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31585" y="2957830"/>
            <a:ext cx="3550920" cy="35814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-18137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YOLOV1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损失函数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8170" y="1403985"/>
            <a:ext cx="10822940" cy="652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YOLOV1</a:t>
            </a:r>
            <a:r>
              <a:rPr lang="zh-CN" altLang="en-US" dirty="0"/>
              <a:t>网络比较简单，输入一张图片，</a:t>
            </a:r>
            <a:r>
              <a:rPr lang="en-US" altLang="zh-CN" dirty="0"/>
              <a:t>最后得到7×7×30，7</a:t>
            </a:r>
            <a:r>
              <a:rPr lang="zh-CN" altLang="en-US" dirty="0"/>
              <a:t>×</a:t>
            </a:r>
            <a:r>
              <a:rPr lang="en-US" altLang="zh-CN" dirty="0"/>
              <a:t>7是格子数，30（5+5+20）包括两个格子（x，y，w，h，置信度），还有20个类别的概率。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30350" y="2113280"/>
            <a:ext cx="8001635" cy="45497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4.2.4"/>
</p:tagLst>
</file>

<file path=ppt/tags/tag10.xml><?xml version="1.0" encoding="utf-8"?>
<p:tagLst xmlns:p="http://schemas.openxmlformats.org/presentationml/2006/main">
  <p:tag name="PA" val="v4.2.4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109.xml><?xml version="1.0" encoding="utf-8"?>
<p:tagLst xmlns:p="http://schemas.openxmlformats.org/presentationml/2006/main">
  <p:tag name="KSO_WM_UNIT_PLACING_PICTURE_USER_VIEWPORT" val="{&quot;height&quot;:1051,&quot;width&quot;:3376}"/>
</p:tagLst>
</file>

<file path=ppt/tags/tag11.xml><?xml version="1.0" encoding="utf-8"?>
<p:tagLst xmlns:p="http://schemas.openxmlformats.org/presentationml/2006/main">
  <p:tag name="PA" val="v4.2.4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119.xml><?xml version="1.0" encoding="utf-8"?>
<p:tagLst xmlns:p="http://schemas.openxmlformats.org/presentationml/2006/main">
  <p:tag name="KSO_WM_UNIT_PLACING_PICTURE_USER_VIEWPORT" val="{&quot;height&quot;:10922,&quot;width&quot;:19199}"/>
</p:tagLst>
</file>

<file path=ppt/tags/tag12.xml><?xml version="1.0" encoding="utf-8"?>
<p:tagLst xmlns:p="http://schemas.openxmlformats.org/presentationml/2006/main">
  <p:tag name="PA" val="v4.2.4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COMMONDATA" val="eyJoZGlkIjoiNzAxOGQ4MTczMDY5OTRlMWUxMDhjNjA0NmU3ZmVjNTkifQ=="/>
  <p:tag name="KSO_WPP_MARK_KEY" val="8a7de0f4-0f31-4bc9-97f4-bb46e04a91f1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PA" val="v4.2.4"/>
</p:tagLst>
</file>

<file path=ppt/tags/tag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4.2.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PA" val="v4.2.4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PA" val="v4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6.xml><?xml version="1.0" encoding="utf-8"?>
<p:tagLst xmlns:p="http://schemas.openxmlformats.org/presentationml/2006/main">
  <p:tag name="PA" val="v4.2.4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PA" val="v4.2.4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PA" val="v4.2.4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9.xml><?xml version="1.0" encoding="utf-8"?>
<p:tagLst xmlns:p="http://schemas.openxmlformats.org/presentationml/2006/main">
  <p:tag name="PA" val="v4.2.4"/>
</p:tagLst>
</file>

<file path=ppt/tags/tag90.xml><?xml version="1.0" encoding="utf-8"?>
<p:tagLst xmlns:p="http://schemas.openxmlformats.org/presentationml/2006/main">
  <p:tag name="KSO_WM_UNIT_PLACING_PICTURE_USER_VIEWPORT" val="{&quot;height&quot;:1051,&quot;width&quot;:3376}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99.xml><?xml version="1.0" encoding="utf-8"?>
<p:tagLst xmlns:p="http://schemas.openxmlformats.org/presentationml/2006/main">
  <p:tag name="KSO_WM_UNIT_PLACING_PICTURE_USER_VIEWPORT" val="{&quot;height&quot;:1051,&quot;width&quot;:33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2287</Words>
  <Application>WPS 演示</Application>
  <PresentationFormat>宽屏</PresentationFormat>
  <Paragraphs>287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黑体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Canace Wind</dc:creator>
  <cp:lastModifiedBy>yzy</cp:lastModifiedBy>
  <cp:revision>45</cp:revision>
  <dcterms:created xsi:type="dcterms:W3CDTF">2022-04-26T06:07:00Z</dcterms:created>
  <dcterms:modified xsi:type="dcterms:W3CDTF">2023-06-02T05:12:35Z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9ADD31087C87441584A1D61ED001A627</vt:lpwstr>
  </property>
  <property fmtid="{D5CDD505-2E9C-101B-9397-08002B2CF9AE}" pid="3" name="KSOProductBuildVer">
    <vt:lpwstr>2052-11.1.0.14309</vt:lpwstr>
  </property>
</Properties>
</file>